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3" r:id="rId4"/>
    <p:sldId id="274" r:id="rId5"/>
    <p:sldId id="271" r:id="rId6"/>
    <p:sldId id="272" r:id="rId7"/>
    <p:sldId id="258" r:id="rId8"/>
    <p:sldId id="259" r:id="rId9"/>
    <p:sldId id="260" r:id="rId10"/>
    <p:sldId id="261" r:id="rId11"/>
    <p:sldId id="280" r:id="rId12"/>
    <p:sldId id="275" r:id="rId13"/>
    <p:sldId id="263" r:id="rId14"/>
    <p:sldId id="264" r:id="rId15"/>
    <p:sldId id="276" r:id="rId16"/>
    <p:sldId id="277" r:id="rId17"/>
    <p:sldId id="278" r:id="rId18"/>
    <p:sldId id="279" r:id="rId19"/>
    <p:sldId id="281" r:id="rId20"/>
    <p:sldId id="282" r:id="rId21"/>
    <p:sldId id="269" r:id="rId22"/>
    <p:sldId id="283" r:id="rId23"/>
    <p:sldId id="270" r:id="rId2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EAA6E251-500B-4ADE-A233-8BB14963DF4C}" type="datetimeFigureOut">
              <a:rPr lang="sl-SI" smtClean="0"/>
              <a:t>19. 04. 2020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36140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AA6E251-500B-4ADE-A233-8BB14963DF4C}" type="datetimeFigureOut">
              <a:rPr lang="sl-SI" smtClean="0"/>
              <a:t>19. 04. 2020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40411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AA6E251-500B-4ADE-A233-8BB14963DF4C}" type="datetimeFigureOut">
              <a:rPr lang="sl-SI" smtClean="0"/>
              <a:t>19. 04. 2020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3395601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AA6E251-500B-4ADE-A233-8BB14963DF4C}" type="datetimeFigureOut">
              <a:rPr lang="sl-SI" smtClean="0"/>
              <a:t>19. 04. 2020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361273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EAA6E251-500B-4ADE-A233-8BB14963DF4C}" type="datetimeFigureOut">
              <a:rPr lang="sl-SI" smtClean="0"/>
              <a:t>19. 04. 2020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424452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EAA6E251-500B-4ADE-A233-8BB14963DF4C}" type="datetimeFigureOut">
              <a:rPr lang="sl-SI" smtClean="0"/>
              <a:t>19. 04. 2020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20569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EAA6E251-500B-4ADE-A233-8BB14963DF4C}" type="datetimeFigureOut">
              <a:rPr lang="sl-SI" smtClean="0"/>
              <a:t>19. 04. 2020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1163973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EAA6E251-500B-4ADE-A233-8BB14963DF4C}" type="datetimeFigureOut">
              <a:rPr lang="sl-SI" smtClean="0"/>
              <a:t>19. 04. 2020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2196009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EAA6E251-500B-4ADE-A233-8BB14963DF4C}" type="datetimeFigureOut">
              <a:rPr lang="sl-SI" smtClean="0"/>
              <a:t>19. 04. 2020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209566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EAA6E251-500B-4ADE-A233-8BB14963DF4C}" type="datetimeFigureOut">
              <a:rPr lang="sl-SI" smtClean="0"/>
              <a:t>19. 04. 2020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32293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EAA6E251-500B-4ADE-A233-8BB14963DF4C}" type="datetimeFigureOut">
              <a:rPr lang="sl-SI" smtClean="0"/>
              <a:t>19. 04. 2020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8A3CD04B-CF80-44ED-A6CC-A16855EB772A}" type="slidenum">
              <a:rPr lang="sl-SI" smtClean="0"/>
              <a:t>‹#›</a:t>
            </a:fld>
            <a:endParaRPr lang="sl-SI"/>
          </a:p>
        </p:txBody>
      </p:sp>
    </p:spTree>
    <p:extLst>
      <p:ext uri="{BB962C8B-B14F-4D97-AF65-F5344CB8AC3E}">
        <p14:creationId xmlns:p14="http://schemas.microsoft.com/office/powerpoint/2010/main" val="247374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3000"/>
            <a:lum/>
          </a:blip>
          <a:srcRect/>
          <a:tile tx="0" ty="0" sx="100000" sy="100000" flip="none" algn="tl"/>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6E251-500B-4ADE-A233-8BB14963DF4C}" type="datetimeFigureOut">
              <a:rPr lang="sl-SI" smtClean="0"/>
              <a:t>19. 04. 2020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CD04B-CF80-44ED-A6CC-A16855EB772A}" type="slidenum">
              <a:rPr lang="sl-SI" smtClean="0"/>
              <a:t>‹#›</a:t>
            </a:fld>
            <a:endParaRPr lang="sl-SI"/>
          </a:p>
        </p:txBody>
      </p:sp>
    </p:spTree>
    <p:extLst>
      <p:ext uri="{BB962C8B-B14F-4D97-AF65-F5344CB8AC3E}">
        <p14:creationId xmlns:p14="http://schemas.microsoft.com/office/powerpoint/2010/main" val="3299859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vodko.si/kaj-je-voda/"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youtube.com/watch?v=bMncyN_C-pQ" TargetMode="Externa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video.arnes.si/portal/asset.zul?id=u24apoMYhLZUWFYpoVs4R1Li"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4586" y="2360134"/>
            <a:ext cx="2338001" cy="2338001"/>
          </a:xfrm>
          <a:prstGeom prst="rect">
            <a:avLst/>
          </a:prstGeom>
        </p:spPr>
      </p:pic>
      <p:sp>
        <p:nvSpPr>
          <p:cNvPr id="6" name="Podnaslov 2">
            <a:extLst>
              <a:ext uri="{FF2B5EF4-FFF2-40B4-BE49-F238E27FC236}">
                <a16:creationId xmlns:a16="http://schemas.microsoft.com/office/drawing/2014/main" id="{C41E0CEA-1C24-4420-B203-EC352A14A398}"/>
              </a:ext>
            </a:extLst>
          </p:cNvPr>
          <p:cNvSpPr>
            <a:spLocks noGrp="1"/>
          </p:cNvSpPr>
          <p:nvPr>
            <p:ph type="subTitle" idx="1"/>
          </p:nvPr>
        </p:nvSpPr>
        <p:spPr>
          <a:xfrm>
            <a:off x="2384015" y="4853067"/>
            <a:ext cx="7766936" cy="1096899"/>
          </a:xfrm>
        </p:spPr>
        <p:txBody>
          <a:bodyPr>
            <a:normAutofit/>
          </a:bodyPr>
          <a:lstStyle/>
          <a:p>
            <a:pPr algn="ctr">
              <a:lnSpc>
                <a:spcPct val="107000"/>
              </a:lnSpc>
              <a:spcAft>
                <a:spcPts val="800"/>
              </a:spcAft>
            </a:pPr>
            <a:r>
              <a:rPr lang="sl-SI" dirty="0">
                <a:latin typeface="Verdana" panose="020B0604030504040204" pitchFamily="34" charset="0"/>
                <a:ea typeface="Calibri" panose="020F0502020204030204" pitchFamily="34" charset="0"/>
                <a:cs typeface="Times New Roman" panose="02020603050405020304" pitchFamily="18" charset="0"/>
              </a:rPr>
              <a:t>OŠ Toneta Čufarja Maribor</a:t>
            </a:r>
          </a:p>
          <a:p>
            <a:pPr algn="ctr">
              <a:lnSpc>
                <a:spcPct val="107000"/>
              </a:lnSpc>
              <a:spcAft>
                <a:spcPts val="800"/>
              </a:spcAft>
            </a:pPr>
            <a:r>
              <a:rPr lang="sl-SI" sz="1500" dirty="0">
                <a:latin typeface="Verdana" panose="020B0604030504040204" pitchFamily="34" charset="0"/>
                <a:ea typeface="Calibri" panose="020F0502020204030204" pitchFamily="34" charset="0"/>
                <a:cs typeface="Times New Roman" panose="02020603050405020304" pitchFamily="18" charset="0"/>
              </a:rPr>
              <a:t>April 2020</a:t>
            </a:r>
            <a:endParaRPr lang="sl-SI" sz="1500" dirty="0">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7" name="PoljeZBesedilom 6"/>
          <p:cNvSpPr txBox="1"/>
          <p:nvPr/>
        </p:nvSpPr>
        <p:spPr>
          <a:xfrm>
            <a:off x="2090057" y="1065126"/>
            <a:ext cx="9817239" cy="1200329"/>
          </a:xfrm>
          <a:prstGeom prst="rect">
            <a:avLst/>
          </a:prstGeom>
          <a:noFill/>
        </p:spPr>
        <p:txBody>
          <a:bodyPr wrap="square" rtlCol="0">
            <a:spAutoFit/>
          </a:bodyPr>
          <a:lstStyle/>
          <a:p>
            <a:r>
              <a:rPr lang="sl-SI" sz="7200" dirty="0" smtClean="0"/>
              <a:t>NARAVOSLOVNI DAN</a:t>
            </a:r>
            <a:endParaRPr lang="sl-SI" sz="7200" dirty="0"/>
          </a:p>
        </p:txBody>
      </p:sp>
    </p:spTree>
    <p:extLst>
      <p:ext uri="{BB962C8B-B14F-4D97-AF65-F5344CB8AC3E}">
        <p14:creationId xmlns:p14="http://schemas.microsoft.com/office/powerpoint/2010/main" val="2489721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507253" y="1266092"/>
            <a:ext cx="9485644" cy="1384995"/>
          </a:xfrm>
          <a:prstGeom prst="rect">
            <a:avLst/>
          </a:prstGeom>
          <a:noFill/>
        </p:spPr>
        <p:txBody>
          <a:bodyPr wrap="square" rtlCol="0">
            <a:spAutoFit/>
          </a:bodyPr>
          <a:lstStyle/>
          <a:p>
            <a:r>
              <a:rPr lang="sl-SI" sz="2800" dirty="0"/>
              <a:t>Poleg vode za pitje in kuhanje rabimo vodo za umivanje, pranje in industrijsko proizvodnjo. Posebno v industrijski rabi </a:t>
            </a:r>
            <a:r>
              <a:rPr lang="sl-SI" sz="2800" dirty="0" smtClean="0"/>
              <a:t>pa se </a:t>
            </a:r>
            <a:r>
              <a:rPr lang="sl-SI" sz="2800" dirty="0"/>
              <a:t>voda </a:t>
            </a:r>
            <a:r>
              <a:rPr lang="sl-SI" sz="2800" dirty="0" smtClean="0"/>
              <a:t>pogosto onesnaži.</a:t>
            </a:r>
            <a:r>
              <a:rPr lang="sl-SI" sz="2800" dirty="0"/>
              <a:t> </a:t>
            </a:r>
          </a:p>
        </p:txBody>
      </p:sp>
      <p:pic>
        <p:nvPicPr>
          <p:cNvPr id="5122" name="Picture 2" descr="Diseases You Can Prevent By Washing Your Hands | Reader's Dig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7878" y="2651087"/>
            <a:ext cx="4339121" cy="28927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awn soap says you're washing your dishes wrong, invents new dish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001" y="3727269"/>
            <a:ext cx="4541854" cy="2557413"/>
          </a:xfrm>
          <a:prstGeom prst="rect">
            <a:avLst/>
          </a:prstGeom>
          <a:noFill/>
          <a:extLst>
            <a:ext uri="{909E8E84-426E-40DD-AFC4-6F175D3DCCD1}">
              <a14:hiddenFill xmlns:a14="http://schemas.microsoft.com/office/drawing/2010/main">
                <a:solidFill>
                  <a:srgbClr val="FFFFFF"/>
                </a:solidFill>
              </a14:hiddenFill>
            </a:ext>
          </a:extLst>
        </p:spPr>
      </p:pic>
      <p:sp>
        <p:nvSpPr>
          <p:cNvPr id="3" name="PoljeZBesedilom 2"/>
          <p:cNvSpPr txBox="1"/>
          <p:nvPr/>
        </p:nvSpPr>
        <p:spPr>
          <a:xfrm>
            <a:off x="1645920" y="3727269"/>
            <a:ext cx="6705600" cy="369332"/>
          </a:xfrm>
          <a:prstGeom prst="rect">
            <a:avLst/>
          </a:prstGeom>
          <a:noFill/>
        </p:spPr>
        <p:txBody>
          <a:bodyPr wrap="square" rtlCol="0">
            <a:spAutoFit/>
          </a:bodyPr>
          <a:lstStyle/>
          <a:p>
            <a:endParaRPr lang="sl-SI" dirty="0"/>
          </a:p>
        </p:txBody>
      </p:sp>
    </p:spTree>
    <p:extLst>
      <p:ext uri="{BB962C8B-B14F-4D97-AF65-F5344CB8AC3E}">
        <p14:creationId xmlns:p14="http://schemas.microsoft.com/office/powerpoint/2010/main" val="2278502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307772" y="1262744"/>
            <a:ext cx="7654835" cy="2246769"/>
          </a:xfrm>
          <a:prstGeom prst="rect">
            <a:avLst/>
          </a:prstGeom>
          <a:noFill/>
        </p:spPr>
        <p:txBody>
          <a:bodyPr wrap="square" rtlCol="0">
            <a:spAutoFit/>
          </a:bodyPr>
          <a:lstStyle/>
          <a:p>
            <a:r>
              <a:rPr lang="sl-SI" sz="2800" dirty="0"/>
              <a:t>Če si želiš o vodi izvedel več, klikni na spodnjo povezavo. Škrat Vodko ti bo razkril kaj je voda, kakšna je njena pot, kako za njo skrbimo in še veliko drugih zanimivih stvari.  </a:t>
            </a:r>
          </a:p>
          <a:p>
            <a:endParaRPr lang="sl-SI" sz="2800" dirty="0"/>
          </a:p>
        </p:txBody>
      </p:sp>
      <p:sp>
        <p:nvSpPr>
          <p:cNvPr id="3" name="PoljeZBesedilom 2"/>
          <p:cNvSpPr txBox="1"/>
          <p:nvPr/>
        </p:nvSpPr>
        <p:spPr>
          <a:xfrm>
            <a:off x="2307772" y="3213666"/>
            <a:ext cx="5172892" cy="523220"/>
          </a:xfrm>
          <a:prstGeom prst="rect">
            <a:avLst/>
          </a:prstGeom>
          <a:noFill/>
        </p:spPr>
        <p:txBody>
          <a:bodyPr wrap="square" rtlCol="0">
            <a:spAutoFit/>
          </a:bodyPr>
          <a:lstStyle/>
          <a:p>
            <a:r>
              <a:rPr lang="sl-SI" sz="2800" dirty="0">
                <a:hlinkClick r:id="rId2"/>
              </a:rPr>
              <a:t>https://www.vodko.si/kaj-je-voda/</a:t>
            </a:r>
            <a:endParaRPr lang="sl-SI" sz="2800" dirty="0"/>
          </a:p>
        </p:txBody>
      </p:sp>
      <p:pic>
        <p:nvPicPr>
          <p:cNvPr id="7170" name="Picture 2" descr="ŠKRAT VODKO OZAVEŠČA - pivka.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901" y="4594243"/>
            <a:ext cx="3371442" cy="185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204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3152503" y="705394"/>
            <a:ext cx="6514011" cy="707886"/>
          </a:xfrm>
          <a:prstGeom prst="rect">
            <a:avLst/>
          </a:prstGeom>
          <a:noFill/>
        </p:spPr>
        <p:txBody>
          <a:bodyPr wrap="square" rtlCol="0">
            <a:spAutoFit/>
          </a:bodyPr>
          <a:lstStyle/>
          <a:p>
            <a:r>
              <a:rPr lang="sl-SI" sz="4000" b="1" dirty="0" smtClean="0"/>
              <a:t>Oznake za varčevanje z vode</a:t>
            </a:r>
            <a:endParaRPr lang="sl-SI" sz="4000" b="1" dirty="0"/>
          </a:p>
        </p:txBody>
      </p:sp>
      <p:sp>
        <p:nvSpPr>
          <p:cNvPr id="3" name="PoljeZBesedilom 2"/>
          <p:cNvSpPr txBox="1"/>
          <p:nvPr/>
        </p:nvSpPr>
        <p:spPr>
          <a:xfrm>
            <a:off x="1532709" y="1950720"/>
            <a:ext cx="4781005" cy="2220686"/>
          </a:xfrm>
          <a:prstGeom prst="rect">
            <a:avLst/>
          </a:prstGeom>
          <a:noFill/>
        </p:spPr>
        <p:txBody>
          <a:bodyPr wrap="square" rtlCol="0">
            <a:spAutoFit/>
          </a:bodyPr>
          <a:lstStyle/>
          <a:p>
            <a:endParaRPr lang="sl-SI" dirty="0"/>
          </a:p>
        </p:txBody>
      </p:sp>
      <p:sp>
        <p:nvSpPr>
          <p:cNvPr id="4" name="PoljeZBesedilom 3"/>
          <p:cNvSpPr txBox="1"/>
          <p:nvPr/>
        </p:nvSpPr>
        <p:spPr>
          <a:xfrm>
            <a:off x="1105988" y="1658873"/>
            <a:ext cx="9466217" cy="4247317"/>
          </a:xfrm>
          <a:prstGeom prst="rect">
            <a:avLst/>
          </a:prstGeom>
          <a:noFill/>
        </p:spPr>
        <p:txBody>
          <a:bodyPr wrap="square" rtlCol="0">
            <a:spAutoFit/>
          </a:bodyPr>
          <a:lstStyle/>
          <a:p>
            <a:r>
              <a:rPr lang="sl-SI" sz="2800" b="1" u="sng" dirty="0" smtClean="0"/>
              <a:t>Dejavnost:</a:t>
            </a:r>
          </a:p>
          <a:p>
            <a:endParaRPr lang="sl-SI" dirty="0"/>
          </a:p>
          <a:p>
            <a:pPr marL="514350" indent="-514350">
              <a:buAutoNum type="alphaLcParenR"/>
            </a:pPr>
            <a:r>
              <a:rPr lang="sl-SI" sz="2800" dirty="0" smtClean="0"/>
              <a:t>S svojimi likovnimi veščinami ustvari oznako za varčevanje z vodo. </a:t>
            </a:r>
          </a:p>
          <a:p>
            <a:pPr marL="514350" indent="-514350">
              <a:buAutoNum type="alphaLcParenR"/>
            </a:pPr>
            <a:r>
              <a:rPr lang="sl-SI" sz="2800" dirty="0" smtClean="0"/>
              <a:t>Prav tako zapiši nasvete za varčevanje z vodo</a:t>
            </a:r>
          </a:p>
          <a:p>
            <a:endParaRPr lang="sl-SI" sz="2800" dirty="0" smtClean="0"/>
          </a:p>
          <a:p>
            <a:r>
              <a:rPr lang="sl-SI" sz="2800" dirty="0" smtClean="0"/>
              <a:t>Oboje poslikaj in deli z  nami. </a:t>
            </a:r>
          </a:p>
          <a:p>
            <a:r>
              <a:rPr lang="sl-SI" sz="2800" dirty="0" smtClean="0"/>
              <a:t>Fotografijo naloži v </a:t>
            </a:r>
            <a:r>
              <a:rPr lang="sl-SI" sz="2800" dirty="0" err="1"/>
              <a:t>mapico</a:t>
            </a:r>
            <a:r>
              <a:rPr lang="sl-SI" sz="2800" dirty="0"/>
              <a:t> v spletni </a:t>
            </a:r>
            <a:endParaRPr lang="sl-SI" sz="2800" dirty="0" smtClean="0"/>
          </a:p>
          <a:p>
            <a:r>
              <a:rPr lang="sl-SI" sz="2800" dirty="0" smtClean="0"/>
              <a:t>učilnici </a:t>
            </a:r>
            <a:r>
              <a:rPr lang="sl-SI" sz="2800" dirty="0"/>
              <a:t>vašega razreda, kamor oddajate </a:t>
            </a:r>
            <a:endParaRPr lang="sl-SI" sz="2800" dirty="0" smtClean="0"/>
          </a:p>
          <a:p>
            <a:r>
              <a:rPr lang="sl-SI" sz="2800" dirty="0" smtClean="0"/>
              <a:t>dokaze </a:t>
            </a:r>
            <a:r>
              <a:rPr lang="sl-SI" sz="2800" dirty="0"/>
              <a:t>o opravljenem delu</a:t>
            </a:r>
            <a:r>
              <a:rPr lang="sl-SI" sz="2800" dirty="0" smtClean="0"/>
              <a:t>. </a:t>
            </a:r>
            <a:endParaRPr lang="sl-SI" sz="2800" dirty="0"/>
          </a:p>
        </p:txBody>
      </p:sp>
      <p:pic>
        <p:nvPicPr>
          <p:cNvPr id="5122" name="Picture 2" descr="Ob neupoštevanju strogega varčevanja z vodo tudi visoke glob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006" y="4043466"/>
            <a:ext cx="3718560" cy="247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299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4220309" y="823965"/>
            <a:ext cx="5737608" cy="707886"/>
          </a:xfrm>
          <a:prstGeom prst="rect">
            <a:avLst/>
          </a:prstGeom>
          <a:noFill/>
        </p:spPr>
        <p:txBody>
          <a:bodyPr wrap="square" rtlCol="0">
            <a:spAutoFit/>
          </a:bodyPr>
          <a:lstStyle/>
          <a:p>
            <a:r>
              <a:rPr lang="sl-SI" sz="4000" b="1" dirty="0" smtClean="0"/>
              <a:t>Poskusi z vodo</a:t>
            </a:r>
            <a:endParaRPr lang="sl-SI" sz="4000" b="1" dirty="0"/>
          </a:p>
        </p:txBody>
      </p:sp>
      <p:sp>
        <p:nvSpPr>
          <p:cNvPr id="3" name="PoljeZBesedilom 2"/>
          <p:cNvSpPr txBox="1"/>
          <p:nvPr/>
        </p:nvSpPr>
        <p:spPr>
          <a:xfrm>
            <a:off x="1095271" y="1531851"/>
            <a:ext cx="9998109" cy="1384995"/>
          </a:xfrm>
          <a:prstGeom prst="rect">
            <a:avLst/>
          </a:prstGeom>
          <a:noFill/>
        </p:spPr>
        <p:txBody>
          <a:bodyPr wrap="square" rtlCol="0">
            <a:spAutoFit/>
          </a:bodyPr>
          <a:lstStyle/>
          <a:p>
            <a:r>
              <a:rPr lang="sl-SI" sz="2800" dirty="0" smtClean="0"/>
              <a:t>Doma lahko narediš kar nekaj poskusov. Oglej si poskuse na spodnjih posnetkih. Izberi si najljubšega in ga poskusi narediti tudi sam. Lahko jih preizkusiš tudi več.</a:t>
            </a:r>
            <a:endParaRPr lang="sl-SI" sz="2800" dirty="0"/>
          </a:p>
        </p:txBody>
      </p:sp>
      <p:sp>
        <p:nvSpPr>
          <p:cNvPr id="4" name="PoljeZBesedilom 3"/>
          <p:cNvSpPr txBox="1"/>
          <p:nvPr/>
        </p:nvSpPr>
        <p:spPr>
          <a:xfrm>
            <a:off x="1095271" y="3149153"/>
            <a:ext cx="4451420" cy="3539430"/>
          </a:xfrm>
          <a:prstGeom prst="rect">
            <a:avLst/>
          </a:prstGeom>
          <a:noFill/>
        </p:spPr>
        <p:txBody>
          <a:bodyPr wrap="square" rtlCol="0">
            <a:spAutoFit/>
          </a:bodyPr>
          <a:lstStyle/>
          <a:p>
            <a:pPr marL="342900" indent="-342900">
              <a:buAutoNum type="alphaLcParenR"/>
            </a:pPr>
            <a:r>
              <a:rPr lang="sl-SI" sz="2800" u="sng" dirty="0" smtClean="0"/>
              <a:t>Poskus s svečo </a:t>
            </a:r>
          </a:p>
          <a:p>
            <a:pPr marL="342900" indent="-342900">
              <a:buAutoNum type="alphaLcParenR"/>
            </a:pPr>
            <a:endParaRPr lang="sl-SI" sz="2800" dirty="0"/>
          </a:p>
          <a:p>
            <a:r>
              <a:rPr lang="sl-SI" sz="2800" dirty="0" smtClean="0"/>
              <a:t>Potrebuješ: - svečo</a:t>
            </a:r>
          </a:p>
          <a:p>
            <a:r>
              <a:rPr lang="sl-SI" sz="2800" dirty="0"/>
              <a:t> </a:t>
            </a:r>
            <a:r>
              <a:rPr lang="sl-SI" sz="2800" dirty="0" smtClean="0"/>
              <a:t>                    - krožnik</a:t>
            </a:r>
          </a:p>
          <a:p>
            <a:r>
              <a:rPr lang="sl-SI" sz="2800" dirty="0"/>
              <a:t> </a:t>
            </a:r>
            <a:r>
              <a:rPr lang="sl-SI" sz="2800" dirty="0" smtClean="0"/>
              <a:t>                    - kozarec</a:t>
            </a:r>
          </a:p>
          <a:p>
            <a:r>
              <a:rPr lang="sl-SI" sz="2800" dirty="0"/>
              <a:t> </a:t>
            </a:r>
            <a:r>
              <a:rPr lang="sl-SI" sz="2800" dirty="0" smtClean="0"/>
              <a:t>                    - obarvano vodo (</a:t>
            </a:r>
            <a:r>
              <a:rPr lang="sl-SI" sz="2800" dirty="0" err="1" smtClean="0"/>
              <a:t>obatvaš</a:t>
            </a:r>
            <a:r>
              <a:rPr lang="sl-SI" sz="2800" dirty="0" smtClean="0"/>
              <a:t> jo lahko z bombico od nalivnega peresa)</a:t>
            </a:r>
            <a:endParaRPr lang="sl-SI" sz="2800" dirty="0"/>
          </a:p>
        </p:txBody>
      </p:sp>
      <p:pic>
        <p:nvPicPr>
          <p:cNvPr id="5" name="Poskus s svec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75769" y="4626257"/>
            <a:ext cx="3246437" cy="1828800"/>
          </a:xfrm>
          <a:prstGeom prst="rect">
            <a:avLst/>
          </a:prstGeom>
        </p:spPr>
      </p:pic>
      <p:sp>
        <p:nvSpPr>
          <p:cNvPr id="6" name="PoljeZBesedilom 5"/>
          <p:cNvSpPr txBox="1"/>
          <p:nvPr/>
        </p:nvSpPr>
        <p:spPr>
          <a:xfrm>
            <a:off x="7038697" y="4029389"/>
            <a:ext cx="2069961" cy="523220"/>
          </a:xfrm>
          <a:prstGeom prst="rect">
            <a:avLst/>
          </a:prstGeom>
          <a:noFill/>
        </p:spPr>
        <p:txBody>
          <a:bodyPr wrap="square" rtlCol="0">
            <a:spAutoFit/>
          </a:bodyPr>
          <a:lstStyle/>
          <a:p>
            <a:r>
              <a:rPr lang="sl-SI" sz="2800" dirty="0" smtClean="0"/>
              <a:t>Video:</a:t>
            </a:r>
            <a:endParaRPr lang="sl-SI" sz="2800" dirty="0"/>
          </a:p>
        </p:txBody>
      </p:sp>
    </p:spTree>
    <p:extLst>
      <p:ext uri="{BB962C8B-B14F-4D97-AF65-F5344CB8AC3E}">
        <p14:creationId xmlns:p14="http://schemas.microsoft.com/office/powerpoint/2010/main" val="2913187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065536" y="823965"/>
            <a:ext cx="5295481" cy="2246769"/>
          </a:xfrm>
          <a:prstGeom prst="rect">
            <a:avLst/>
          </a:prstGeom>
          <a:noFill/>
        </p:spPr>
        <p:txBody>
          <a:bodyPr wrap="square" rtlCol="0">
            <a:spAutoFit/>
          </a:bodyPr>
          <a:lstStyle/>
          <a:p>
            <a:r>
              <a:rPr lang="sl-SI" sz="2800" dirty="0" smtClean="0"/>
              <a:t>b) </a:t>
            </a:r>
            <a:r>
              <a:rPr lang="sl-SI" sz="2800" u="sng" dirty="0" smtClean="0"/>
              <a:t>Voda lahko teče po vrvici</a:t>
            </a:r>
          </a:p>
          <a:p>
            <a:endParaRPr lang="sl-SI" sz="2800" u="sng" dirty="0"/>
          </a:p>
          <a:p>
            <a:r>
              <a:rPr lang="sl-SI" sz="2800" dirty="0" smtClean="0"/>
              <a:t>Potrebuješ: - dva lončka</a:t>
            </a:r>
          </a:p>
          <a:p>
            <a:r>
              <a:rPr lang="sl-SI" sz="2800" dirty="0"/>
              <a:t> </a:t>
            </a:r>
            <a:r>
              <a:rPr lang="sl-SI" sz="2800" dirty="0" smtClean="0"/>
              <a:t>                    - vrvico</a:t>
            </a:r>
          </a:p>
          <a:p>
            <a:r>
              <a:rPr lang="sl-SI" sz="2800" dirty="0"/>
              <a:t> </a:t>
            </a:r>
            <a:r>
              <a:rPr lang="sl-SI" sz="2800" dirty="0" smtClean="0"/>
              <a:t>                    - vodo</a:t>
            </a:r>
            <a:endParaRPr lang="sl-SI" sz="2800" dirty="0"/>
          </a:p>
        </p:txBody>
      </p:sp>
      <p:sp>
        <p:nvSpPr>
          <p:cNvPr id="3" name="PoljeZBesedilom 2"/>
          <p:cNvSpPr txBox="1"/>
          <p:nvPr/>
        </p:nvSpPr>
        <p:spPr>
          <a:xfrm>
            <a:off x="6601767" y="823965"/>
            <a:ext cx="1567543" cy="523220"/>
          </a:xfrm>
          <a:prstGeom prst="rect">
            <a:avLst/>
          </a:prstGeom>
          <a:noFill/>
        </p:spPr>
        <p:txBody>
          <a:bodyPr wrap="square" rtlCol="0">
            <a:spAutoFit/>
          </a:bodyPr>
          <a:lstStyle/>
          <a:p>
            <a:r>
              <a:rPr lang="sl-SI" sz="2800" dirty="0" smtClean="0"/>
              <a:t>Video:</a:t>
            </a:r>
            <a:endParaRPr lang="sl-SI" sz="2800" dirty="0"/>
          </a:p>
        </p:txBody>
      </p:sp>
      <p:pic>
        <p:nvPicPr>
          <p:cNvPr id="4" name="Voda na vrvic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01767" y="1347185"/>
            <a:ext cx="3246437" cy="1828800"/>
          </a:xfrm>
          <a:prstGeom prst="rect">
            <a:avLst/>
          </a:prstGeom>
        </p:spPr>
      </p:pic>
      <p:sp>
        <p:nvSpPr>
          <p:cNvPr id="5" name="PoljeZBesedilom 4"/>
          <p:cNvSpPr txBox="1"/>
          <p:nvPr/>
        </p:nvSpPr>
        <p:spPr>
          <a:xfrm>
            <a:off x="139337" y="3529708"/>
            <a:ext cx="6035039" cy="3108543"/>
          </a:xfrm>
          <a:prstGeom prst="rect">
            <a:avLst/>
          </a:prstGeom>
          <a:noFill/>
        </p:spPr>
        <p:txBody>
          <a:bodyPr wrap="square" rtlCol="0">
            <a:spAutoFit/>
          </a:bodyPr>
          <a:lstStyle/>
          <a:p>
            <a:r>
              <a:rPr lang="sl-SI" sz="2800" dirty="0" smtClean="0"/>
              <a:t>c) </a:t>
            </a:r>
            <a:r>
              <a:rPr lang="sl-SI" sz="2800" u="sng" dirty="0" smtClean="0"/>
              <a:t>Bežeči poper</a:t>
            </a:r>
          </a:p>
          <a:p>
            <a:endParaRPr lang="sl-SI" sz="2800" u="sng" dirty="0"/>
          </a:p>
          <a:p>
            <a:r>
              <a:rPr lang="sl-SI" sz="2800" dirty="0" smtClean="0"/>
              <a:t>Potrebuješ: - poper</a:t>
            </a:r>
          </a:p>
          <a:p>
            <a:r>
              <a:rPr lang="sl-SI" sz="2800" dirty="0"/>
              <a:t> </a:t>
            </a:r>
            <a:r>
              <a:rPr lang="sl-SI" sz="2800" dirty="0" smtClean="0"/>
              <a:t>                    - voda</a:t>
            </a:r>
          </a:p>
          <a:p>
            <a:r>
              <a:rPr lang="sl-SI" sz="2800" dirty="0"/>
              <a:t> </a:t>
            </a:r>
            <a:r>
              <a:rPr lang="sl-SI" sz="2800" dirty="0" smtClean="0"/>
              <a:t>                    - krožnik</a:t>
            </a:r>
          </a:p>
          <a:p>
            <a:r>
              <a:rPr lang="sl-SI" sz="2800" dirty="0"/>
              <a:t> </a:t>
            </a:r>
            <a:r>
              <a:rPr lang="sl-SI" sz="2800" dirty="0" smtClean="0"/>
              <a:t>                    - </a:t>
            </a:r>
            <a:r>
              <a:rPr lang="sl-SI" sz="2800" dirty="0" err="1" smtClean="0"/>
              <a:t>cet</a:t>
            </a:r>
            <a:r>
              <a:rPr lang="sl-SI" sz="2800" dirty="0" smtClean="0"/>
              <a:t> v katerega namočiš 			vatirano palčko </a:t>
            </a:r>
            <a:endParaRPr lang="sl-SI" sz="2800" dirty="0"/>
          </a:p>
        </p:txBody>
      </p:sp>
      <p:sp>
        <p:nvSpPr>
          <p:cNvPr id="6" name="PoljeZBesedilom 5"/>
          <p:cNvSpPr txBox="1"/>
          <p:nvPr/>
        </p:nvSpPr>
        <p:spPr>
          <a:xfrm>
            <a:off x="6451042" y="4129873"/>
            <a:ext cx="1718268" cy="523220"/>
          </a:xfrm>
          <a:prstGeom prst="rect">
            <a:avLst/>
          </a:prstGeom>
          <a:noFill/>
        </p:spPr>
        <p:txBody>
          <a:bodyPr wrap="square" rtlCol="0">
            <a:spAutoFit/>
          </a:bodyPr>
          <a:lstStyle/>
          <a:p>
            <a:r>
              <a:rPr lang="sl-SI" sz="2800" dirty="0" smtClean="0"/>
              <a:t>Video:</a:t>
            </a:r>
            <a:endParaRPr lang="sl-SI" sz="2800" dirty="0"/>
          </a:p>
        </p:txBody>
      </p:sp>
      <p:pic>
        <p:nvPicPr>
          <p:cNvPr id="7" name="Bežeči pop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601767" y="4731858"/>
            <a:ext cx="3246437" cy="1828800"/>
          </a:xfrm>
          <a:prstGeom prst="rect">
            <a:avLst/>
          </a:prstGeom>
        </p:spPr>
      </p:pic>
    </p:spTree>
    <p:extLst>
      <p:ext uri="{BB962C8B-B14F-4D97-AF65-F5344CB8AC3E}">
        <p14:creationId xmlns:p14="http://schemas.microsoft.com/office/powerpoint/2010/main" val="4265860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193075" y="992778"/>
            <a:ext cx="4197531" cy="2677656"/>
          </a:xfrm>
          <a:prstGeom prst="rect">
            <a:avLst/>
          </a:prstGeom>
          <a:noFill/>
        </p:spPr>
        <p:txBody>
          <a:bodyPr wrap="square" rtlCol="0">
            <a:spAutoFit/>
          </a:bodyPr>
          <a:lstStyle/>
          <a:p>
            <a:r>
              <a:rPr lang="sl-SI" sz="2800" dirty="0" smtClean="0"/>
              <a:t>č) </a:t>
            </a:r>
            <a:r>
              <a:rPr lang="sl-SI" sz="2800" u="sng" dirty="0" smtClean="0"/>
              <a:t>Obrnjen napis ali puščica</a:t>
            </a:r>
          </a:p>
          <a:p>
            <a:endParaRPr lang="sl-SI" sz="2800" dirty="0"/>
          </a:p>
          <a:p>
            <a:r>
              <a:rPr lang="sl-SI" sz="2800" dirty="0" smtClean="0"/>
              <a:t>Potrebuješ: - voda</a:t>
            </a:r>
          </a:p>
          <a:p>
            <a:r>
              <a:rPr lang="sl-SI" sz="2800" dirty="0"/>
              <a:t> </a:t>
            </a:r>
            <a:r>
              <a:rPr lang="sl-SI" sz="2800" dirty="0" smtClean="0"/>
              <a:t>                    - kozarec</a:t>
            </a:r>
          </a:p>
          <a:p>
            <a:r>
              <a:rPr lang="sl-SI" sz="2800" dirty="0"/>
              <a:t> </a:t>
            </a:r>
            <a:r>
              <a:rPr lang="sl-SI" sz="2800" dirty="0" smtClean="0"/>
              <a:t>                    - list</a:t>
            </a:r>
          </a:p>
          <a:p>
            <a:r>
              <a:rPr lang="sl-SI" sz="2800" dirty="0"/>
              <a:t> </a:t>
            </a:r>
            <a:r>
              <a:rPr lang="sl-SI" sz="2800" dirty="0" smtClean="0"/>
              <a:t>                    - pisalo</a:t>
            </a:r>
            <a:endParaRPr lang="sl-SI" sz="2800" dirty="0"/>
          </a:p>
        </p:txBody>
      </p:sp>
      <p:pic>
        <p:nvPicPr>
          <p:cNvPr id="3" name="Obrnjen nap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75566" y="1687287"/>
            <a:ext cx="3246437" cy="1828800"/>
          </a:xfrm>
          <a:prstGeom prst="rect">
            <a:avLst/>
          </a:prstGeom>
        </p:spPr>
      </p:pic>
      <p:sp>
        <p:nvSpPr>
          <p:cNvPr id="5" name="PoljeZBesedilom 4"/>
          <p:cNvSpPr txBox="1"/>
          <p:nvPr/>
        </p:nvSpPr>
        <p:spPr>
          <a:xfrm>
            <a:off x="6914606" y="992778"/>
            <a:ext cx="2220686" cy="523220"/>
          </a:xfrm>
          <a:prstGeom prst="rect">
            <a:avLst/>
          </a:prstGeom>
          <a:noFill/>
        </p:spPr>
        <p:txBody>
          <a:bodyPr wrap="square" rtlCol="0">
            <a:spAutoFit/>
          </a:bodyPr>
          <a:lstStyle/>
          <a:p>
            <a:r>
              <a:rPr lang="sl-SI" sz="2800" dirty="0" smtClean="0"/>
              <a:t>Video:</a:t>
            </a:r>
            <a:endParaRPr lang="sl-SI" sz="2800" dirty="0"/>
          </a:p>
        </p:txBody>
      </p:sp>
    </p:spTree>
    <p:extLst>
      <p:ext uri="{BB962C8B-B14F-4D97-AF65-F5344CB8AC3E}">
        <p14:creationId xmlns:p14="http://schemas.microsoft.com/office/powerpoint/2010/main" val="3747712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713056" y="653143"/>
            <a:ext cx="8018584" cy="830997"/>
          </a:xfrm>
          <a:prstGeom prst="rect">
            <a:avLst/>
          </a:prstGeom>
          <a:noFill/>
        </p:spPr>
        <p:txBody>
          <a:bodyPr wrap="square" rtlCol="0">
            <a:spAutoFit/>
          </a:bodyPr>
          <a:lstStyle/>
          <a:p>
            <a:r>
              <a:rPr lang="sl-SI" sz="4800" b="1" dirty="0" smtClean="0"/>
              <a:t>ONESNAŽEVANJE VODA</a:t>
            </a:r>
            <a:endParaRPr lang="sl-SI" sz="4800" b="1" dirty="0"/>
          </a:p>
        </p:txBody>
      </p:sp>
      <p:sp>
        <p:nvSpPr>
          <p:cNvPr id="3" name="PoljeZBesedilom 2"/>
          <p:cNvSpPr txBox="1"/>
          <p:nvPr/>
        </p:nvSpPr>
        <p:spPr>
          <a:xfrm>
            <a:off x="1004835" y="1668027"/>
            <a:ext cx="10168932" cy="3108543"/>
          </a:xfrm>
          <a:prstGeom prst="rect">
            <a:avLst/>
          </a:prstGeom>
          <a:noFill/>
        </p:spPr>
        <p:txBody>
          <a:bodyPr wrap="square" rtlCol="0">
            <a:spAutoFit/>
          </a:bodyPr>
          <a:lstStyle/>
          <a:p>
            <a:r>
              <a:rPr lang="sl-SI" sz="2800" dirty="0"/>
              <a:t>Povsod, kjer vodo uporabljamo, jo tudi onesnažujemo. </a:t>
            </a:r>
            <a:endParaRPr lang="sl-SI" sz="2800" dirty="0" smtClean="0"/>
          </a:p>
          <a:p>
            <a:endParaRPr lang="sl-SI" sz="2800" dirty="0" smtClean="0"/>
          </a:p>
          <a:p>
            <a:r>
              <a:rPr lang="sl-SI" sz="2800" dirty="0" smtClean="0"/>
              <a:t>Onesnažena </a:t>
            </a:r>
            <a:r>
              <a:rPr lang="sl-SI" sz="2800" dirty="0"/>
              <a:t>voda vsebuje strupene snovi iz različnih tovarn in kanalizacije. </a:t>
            </a:r>
            <a:endParaRPr lang="sl-SI" sz="2800" dirty="0" smtClean="0"/>
          </a:p>
          <a:p>
            <a:endParaRPr lang="sl-SI" sz="2800" dirty="0"/>
          </a:p>
          <a:p>
            <a:r>
              <a:rPr lang="sl-SI" sz="2800" dirty="0" smtClean="0"/>
              <a:t>Poleg </a:t>
            </a:r>
            <a:r>
              <a:rPr lang="sl-SI" sz="2800" dirty="0"/>
              <a:t>strupenih snovi so lahko v vodi tudi drobna bitja, ki povzročajo različne bolezni.</a:t>
            </a:r>
          </a:p>
        </p:txBody>
      </p:sp>
      <p:pic>
        <p:nvPicPr>
          <p:cNvPr id="9218" name="Picture 2" descr="Onesnaževanje okolja večinoma ni kaznovano, stanje voda je slab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59" y="4776570"/>
            <a:ext cx="3506910" cy="190268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Oporečna voda v Dravogradu? | Zdravj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9331" y="4776570"/>
            <a:ext cx="2858110" cy="190268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OTO: Onesnaževanju voda v Dravski dolini ni videti konc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1003" y="4793029"/>
            <a:ext cx="3034602" cy="189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885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959429" y="1611086"/>
            <a:ext cx="4101737" cy="2673531"/>
          </a:xfrm>
          <a:prstGeom prst="rect">
            <a:avLst/>
          </a:prstGeom>
          <a:noFill/>
        </p:spPr>
        <p:txBody>
          <a:bodyPr wrap="square" rtlCol="0">
            <a:spAutoFit/>
          </a:bodyPr>
          <a:lstStyle/>
          <a:p>
            <a:endParaRPr lang="sl-SI" dirty="0"/>
          </a:p>
        </p:txBody>
      </p:sp>
      <p:sp>
        <p:nvSpPr>
          <p:cNvPr id="5" name="PoljeZBesedilom 4"/>
          <p:cNvSpPr txBox="1"/>
          <p:nvPr/>
        </p:nvSpPr>
        <p:spPr>
          <a:xfrm>
            <a:off x="1175658" y="1419497"/>
            <a:ext cx="9849394" cy="4401205"/>
          </a:xfrm>
          <a:prstGeom prst="rect">
            <a:avLst/>
          </a:prstGeom>
          <a:noFill/>
        </p:spPr>
        <p:txBody>
          <a:bodyPr wrap="square" rtlCol="0">
            <a:spAutoFit/>
          </a:bodyPr>
          <a:lstStyle/>
          <a:p>
            <a:r>
              <a:rPr lang="sl-SI" sz="2800" dirty="0"/>
              <a:t>  </a:t>
            </a:r>
            <a:r>
              <a:rPr lang="sl-SI" sz="2800" u="sng" dirty="0" smtClean="0"/>
              <a:t>Dejavnost</a:t>
            </a:r>
          </a:p>
          <a:p>
            <a:endParaRPr lang="sl-SI" sz="2800" u="sng" dirty="0"/>
          </a:p>
          <a:p>
            <a:r>
              <a:rPr lang="sl-SI" sz="2800" dirty="0"/>
              <a:t>Ta poskus ti bo pomagal razumeti eno od stopenj čiščenja vode v čistilnih napravah.   </a:t>
            </a:r>
            <a:endParaRPr lang="sl-SI" sz="2800" dirty="0" smtClean="0"/>
          </a:p>
          <a:p>
            <a:endParaRPr lang="sl-SI" sz="2800" dirty="0"/>
          </a:p>
          <a:p>
            <a:r>
              <a:rPr lang="sl-SI" sz="2800" dirty="0"/>
              <a:t>Za vajo potrebuješ:  </a:t>
            </a:r>
            <a:br>
              <a:rPr lang="sl-SI" sz="2800" dirty="0"/>
            </a:br>
            <a:r>
              <a:rPr lang="sl-SI" sz="2800" dirty="0"/>
              <a:t>- plastenko z odrezanim dnom, vato,  </a:t>
            </a:r>
            <a:br>
              <a:rPr lang="sl-SI" sz="2800" dirty="0"/>
            </a:br>
            <a:r>
              <a:rPr lang="sl-SI" sz="2800" dirty="0"/>
              <a:t>- zmleto oglje, mivko, pesek,  </a:t>
            </a:r>
            <a:br>
              <a:rPr lang="sl-SI" sz="2800" dirty="0"/>
            </a:br>
            <a:r>
              <a:rPr lang="sl-SI" sz="2800" dirty="0"/>
              <a:t>- kalno vodo, dve čaši.  </a:t>
            </a:r>
            <a:endParaRPr lang="sl-SI" sz="2800" dirty="0" smtClean="0"/>
          </a:p>
          <a:p>
            <a:r>
              <a:rPr lang="sl-SI" sz="2800" dirty="0"/>
              <a:t>  </a:t>
            </a:r>
          </a:p>
        </p:txBody>
      </p:sp>
      <p:sp>
        <p:nvSpPr>
          <p:cNvPr id="6" name="PoljeZBesedilom 5"/>
          <p:cNvSpPr txBox="1"/>
          <p:nvPr/>
        </p:nvSpPr>
        <p:spPr>
          <a:xfrm>
            <a:off x="2037806" y="339635"/>
            <a:ext cx="8334103" cy="707886"/>
          </a:xfrm>
          <a:prstGeom prst="rect">
            <a:avLst/>
          </a:prstGeom>
          <a:noFill/>
        </p:spPr>
        <p:txBody>
          <a:bodyPr wrap="square" rtlCol="0">
            <a:spAutoFit/>
          </a:bodyPr>
          <a:lstStyle/>
          <a:p>
            <a:r>
              <a:rPr lang="sl-SI" sz="4000" b="1" dirty="0"/>
              <a:t>ČIŠČENJE VODE S PEŠČENIM FILTROM</a:t>
            </a:r>
            <a:endParaRPr lang="sl-SI" sz="4000" dirty="0"/>
          </a:p>
        </p:txBody>
      </p:sp>
      <p:pic>
        <p:nvPicPr>
          <p:cNvPr id="6147" name="Picture 3" descr="Nalo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1843" y="2908663"/>
            <a:ext cx="1681026" cy="340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872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210492" y="661851"/>
            <a:ext cx="10310948" cy="5262979"/>
          </a:xfrm>
          <a:prstGeom prst="rect">
            <a:avLst/>
          </a:prstGeom>
          <a:noFill/>
        </p:spPr>
        <p:txBody>
          <a:bodyPr wrap="square" rtlCol="0">
            <a:spAutoFit/>
          </a:bodyPr>
          <a:lstStyle/>
          <a:p>
            <a:r>
              <a:rPr lang="sl-SI" sz="2800" dirty="0" smtClean="0"/>
              <a:t>a) Pripravi </a:t>
            </a:r>
            <a:r>
              <a:rPr lang="sl-SI" sz="2800" dirty="0"/>
              <a:t>si kalno vodo tako, da v čašo čiste vode vsuješ mivko in pretreseš ali zmešaš. Pusti, da se težji delci sami usedejo na dno. </a:t>
            </a:r>
            <a:r>
              <a:rPr lang="sl-SI" sz="2800" dirty="0" smtClean="0"/>
              <a:t>Med tem </a:t>
            </a:r>
            <a:r>
              <a:rPr lang="sl-SI" sz="2800" dirty="0"/>
              <a:t>si pripravi peščeni filter.  </a:t>
            </a:r>
            <a:endParaRPr lang="sl-SI" sz="2800" dirty="0" smtClean="0"/>
          </a:p>
          <a:p>
            <a:r>
              <a:rPr lang="sl-SI" sz="2800" dirty="0"/>
              <a:t/>
            </a:r>
            <a:br>
              <a:rPr lang="sl-SI" sz="2800" dirty="0"/>
            </a:br>
            <a:r>
              <a:rPr lang="sl-SI" sz="2800" dirty="0" smtClean="0"/>
              <a:t>b) Plastenko </a:t>
            </a:r>
            <a:r>
              <a:rPr lang="sl-SI" sz="2800" dirty="0"/>
              <a:t>brez dna obrni z vratom navzdol. Na odprtino na vratu položi kosem vate, nanj nasuj 5 cm zmletega oglja, nato pa še 5 cm  mivke in 5 cm peska.  </a:t>
            </a:r>
            <a:r>
              <a:rPr lang="sl-SI" sz="2800" dirty="0" smtClean="0"/>
              <a:t>To </a:t>
            </a:r>
            <a:r>
              <a:rPr lang="sl-SI" sz="2800" dirty="0"/>
              <a:t>je peščeni filter. </a:t>
            </a:r>
            <a:endParaRPr lang="sl-SI" sz="2800" dirty="0" smtClean="0"/>
          </a:p>
          <a:p>
            <a:endParaRPr lang="sl-SI" sz="2800" dirty="0"/>
          </a:p>
          <a:p>
            <a:r>
              <a:rPr lang="sl-SI" sz="2800" dirty="0" smtClean="0"/>
              <a:t>c) Izperi </a:t>
            </a:r>
            <a:r>
              <a:rPr lang="sl-SI" sz="2800" dirty="0"/>
              <a:t>ga s čisto vodo.  </a:t>
            </a:r>
            <a:endParaRPr lang="sl-SI" sz="2800" dirty="0" smtClean="0"/>
          </a:p>
          <a:p>
            <a:r>
              <a:rPr lang="sl-SI" sz="2800" dirty="0"/>
              <a:t/>
            </a:r>
            <a:br>
              <a:rPr lang="sl-SI" sz="2800" dirty="0"/>
            </a:br>
            <a:r>
              <a:rPr lang="sl-SI" sz="2800" dirty="0" smtClean="0"/>
              <a:t>č) Skozi </a:t>
            </a:r>
            <a:r>
              <a:rPr lang="sl-SI" sz="2800" dirty="0"/>
              <a:t>peščeni filter počasi zlij kalno vodo. Če si peščeni filter pravilno pripravil, bo skozi vrat v čašo pritekla čista voda.</a:t>
            </a:r>
          </a:p>
        </p:txBody>
      </p:sp>
    </p:spTree>
    <p:extLst>
      <p:ext uri="{BB962C8B-B14F-4D97-AF65-F5344CB8AC3E}">
        <p14:creationId xmlns:p14="http://schemas.microsoft.com/office/powerpoint/2010/main" val="4293931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299063" y="1306286"/>
            <a:ext cx="7689669" cy="2092881"/>
          </a:xfrm>
          <a:prstGeom prst="rect">
            <a:avLst/>
          </a:prstGeom>
          <a:noFill/>
        </p:spPr>
        <p:txBody>
          <a:bodyPr wrap="square" rtlCol="0">
            <a:spAutoFit/>
          </a:bodyPr>
          <a:lstStyle/>
          <a:p>
            <a:r>
              <a:rPr lang="sl-SI" sz="2800" dirty="0"/>
              <a:t>Ker že znaš angleško, si </a:t>
            </a:r>
            <a:r>
              <a:rPr lang="sl-SI" sz="2800" dirty="0" smtClean="0"/>
              <a:t>na </a:t>
            </a:r>
            <a:r>
              <a:rPr lang="sl-SI" sz="2800" dirty="0"/>
              <a:t>spodnji povezavi </a:t>
            </a:r>
            <a:r>
              <a:rPr lang="sl-SI" sz="2800" dirty="0" smtClean="0"/>
              <a:t>poglej </a:t>
            </a:r>
            <a:r>
              <a:rPr lang="sl-SI" sz="2800" dirty="0"/>
              <a:t>video, kako preprečiti onesnaževanje voda </a:t>
            </a:r>
          </a:p>
          <a:p>
            <a:endParaRPr lang="sl-SI" sz="2800" dirty="0"/>
          </a:p>
          <a:p>
            <a:r>
              <a:rPr lang="sl-SI" sz="2800" u="sng" dirty="0">
                <a:hlinkClick r:id="rId2"/>
              </a:rPr>
              <a:t>https://www.youtube.com/watch?v=bMncyN_C-pQ</a:t>
            </a:r>
            <a:endParaRPr lang="sl-SI" sz="2800" dirty="0"/>
          </a:p>
          <a:p>
            <a:endParaRPr lang="sl-SI" dirty="0"/>
          </a:p>
        </p:txBody>
      </p:sp>
      <p:pic>
        <p:nvPicPr>
          <p:cNvPr id="1026" name="Picture 2" descr="We're Literally Eating and Drinking Plastic. Fossil Fuels Are T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252" y="4088132"/>
            <a:ext cx="3959588" cy="20847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Innovations Saving Oceans From Plastic Pollution | Gizmodo Austral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6229" y="4088133"/>
            <a:ext cx="3706217" cy="208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37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080008" y="1627833"/>
            <a:ext cx="8370277" cy="1231106"/>
          </a:xfrm>
          <a:prstGeom prst="rect">
            <a:avLst/>
          </a:prstGeom>
          <a:noFill/>
        </p:spPr>
        <p:txBody>
          <a:bodyPr wrap="square" rtlCol="0">
            <a:spAutoFit/>
          </a:bodyPr>
          <a:lstStyle/>
          <a:p>
            <a:r>
              <a:rPr lang="sl-SI" sz="2800" dirty="0" smtClean="0"/>
              <a:t>Tokrat bomo naravoslovni dan izvedli kar doma. Vanj lahko vključite tudi družinske člane.</a:t>
            </a:r>
          </a:p>
          <a:p>
            <a:endParaRPr lang="sl-SI" dirty="0"/>
          </a:p>
        </p:txBody>
      </p:sp>
      <p:sp>
        <p:nvSpPr>
          <p:cNvPr id="3" name="PoljeZBesedilom 2"/>
          <p:cNvSpPr txBox="1"/>
          <p:nvPr/>
        </p:nvSpPr>
        <p:spPr>
          <a:xfrm>
            <a:off x="1364982" y="550648"/>
            <a:ext cx="9326209" cy="707886"/>
          </a:xfrm>
          <a:prstGeom prst="rect">
            <a:avLst/>
          </a:prstGeom>
          <a:noFill/>
        </p:spPr>
        <p:txBody>
          <a:bodyPr wrap="square" rtlCol="0">
            <a:spAutoFit/>
          </a:bodyPr>
          <a:lstStyle/>
          <a:p>
            <a:r>
              <a:rPr lang="sl-SI" sz="4000" b="1" dirty="0" smtClean="0"/>
              <a:t>EKO DAN – OHRANJANJE OKOLJA IN VODA</a:t>
            </a:r>
            <a:endParaRPr lang="sl-SI" sz="4000" b="1" dirty="0"/>
          </a:p>
        </p:txBody>
      </p:sp>
      <p:sp>
        <p:nvSpPr>
          <p:cNvPr id="4" name="PoljeZBesedilom 3"/>
          <p:cNvSpPr txBox="1"/>
          <p:nvPr/>
        </p:nvSpPr>
        <p:spPr>
          <a:xfrm>
            <a:off x="2080008" y="4924400"/>
            <a:ext cx="7646796" cy="1384995"/>
          </a:xfrm>
          <a:prstGeom prst="rect">
            <a:avLst/>
          </a:prstGeom>
          <a:noFill/>
        </p:spPr>
        <p:txBody>
          <a:bodyPr wrap="square" rtlCol="0">
            <a:spAutoFit/>
          </a:bodyPr>
          <a:lstStyle/>
          <a:p>
            <a:r>
              <a:rPr lang="sl-SI" sz="2800" dirty="0" smtClean="0"/>
              <a:t>Ker je v mesecu aprilu dan Zemlje, smo se odločili, da ta naravoslovni dan izvedemo kot </a:t>
            </a:r>
            <a:r>
              <a:rPr lang="sl-SI" sz="2800" dirty="0" err="1" smtClean="0"/>
              <a:t>Eko</a:t>
            </a:r>
            <a:r>
              <a:rPr lang="sl-SI" sz="2800" dirty="0" smtClean="0"/>
              <a:t> dan na temo ohranjanje okolja in voda. </a:t>
            </a:r>
            <a:endParaRPr lang="sl-SI" sz="2800" dirty="0"/>
          </a:p>
        </p:txBody>
      </p:sp>
      <p:pic>
        <p:nvPicPr>
          <p:cNvPr id="1026" name="Picture 2" descr="Water - Xegate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051" y="2726025"/>
            <a:ext cx="4138072" cy="20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901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435429" y="209005"/>
            <a:ext cx="11033760" cy="2246769"/>
          </a:xfrm>
          <a:prstGeom prst="rect">
            <a:avLst/>
          </a:prstGeom>
          <a:noFill/>
        </p:spPr>
        <p:txBody>
          <a:bodyPr wrap="square" rtlCol="0">
            <a:spAutoFit/>
          </a:bodyPr>
          <a:lstStyle/>
          <a:p>
            <a:r>
              <a:rPr lang="sl-SI" sz="2800" b="1" dirty="0" smtClean="0"/>
              <a:t>DEJAVNOST: STRIP ČISTE VODE</a:t>
            </a:r>
          </a:p>
          <a:p>
            <a:endParaRPr lang="sl-SI" sz="2800" dirty="0"/>
          </a:p>
          <a:p>
            <a:r>
              <a:rPr lang="sl-SI" sz="2800" dirty="0" smtClean="0"/>
              <a:t>Postavi </a:t>
            </a:r>
            <a:r>
              <a:rPr lang="sl-SI" sz="2800" dirty="0"/>
              <a:t>se v vlogo junaka in </a:t>
            </a:r>
            <a:r>
              <a:rPr lang="sl-SI" sz="2800" dirty="0" smtClean="0"/>
              <a:t>ustvari </a:t>
            </a:r>
            <a:r>
              <a:rPr lang="sl-SI" sz="2800" dirty="0"/>
              <a:t>svojo zgodbo, kako </a:t>
            </a:r>
            <a:r>
              <a:rPr lang="sl-SI" sz="2800" dirty="0" smtClean="0"/>
              <a:t>bi pripomogel, da bi vode ostale čiste. V strip tudi vključi pesem ali misel o vodi. Pomagaj si s spodnjo predlogo.</a:t>
            </a:r>
            <a:endParaRPr lang="sl-SI" sz="2800" dirty="0"/>
          </a:p>
        </p:txBody>
      </p:sp>
      <p:graphicFrame>
        <p:nvGraphicFramePr>
          <p:cNvPr id="4" name="Tabela 3"/>
          <p:cNvGraphicFramePr>
            <a:graphicFrameLocks noGrp="1"/>
          </p:cNvGraphicFramePr>
          <p:nvPr>
            <p:extLst>
              <p:ext uri="{D42A27DB-BD31-4B8C-83A1-F6EECF244321}">
                <p14:modId xmlns:p14="http://schemas.microsoft.com/office/powerpoint/2010/main" val="3966341188"/>
              </p:ext>
            </p:extLst>
          </p:nvPr>
        </p:nvGraphicFramePr>
        <p:xfrm>
          <a:off x="1605280" y="2539758"/>
          <a:ext cx="8757921" cy="4148424"/>
        </p:xfrm>
        <a:graphic>
          <a:graphicData uri="http://schemas.openxmlformats.org/drawingml/2006/table">
            <a:tbl>
              <a:tblPr firstRow="1" bandRow="1">
                <a:tableStyleId>{5C22544A-7EE6-4342-B048-85BDC9FD1C3A}</a:tableStyleId>
              </a:tblPr>
              <a:tblGrid>
                <a:gridCol w="2919307">
                  <a:extLst>
                    <a:ext uri="{9D8B030D-6E8A-4147-A177-3AD203B41FA5}">
                      <a16:colId xmlns:a16="http://schemas.microsoft.com/office/drawing/2014/main" val="223039494"/>
                    </a:ext>
                  </a:extLst>
                </a:gridCol>
                <a:gridCol w="2919307">
                  <a:extLst>
                    <a:ext uri="{9D8B030D-6E8A-4147-A177-3AD203B41FA5}">
                      <a16:colId xmlns:a16="http://schemas.microsoft.com/office/drawing/2014/main" val="767446033"/>
                    </a:ext>
                  </a:extLst>
                </a:gridCol>
                <a:gridCol w="2919307">
                  <a:extLst>
                    <a:ext uri="{9D8B030D-6E8A-4147-A177-3AD203B41FA5}">
                      <a16:colId xmlns:a16="http://schemas.microsoft.com/office/drawing/2014/main" val="2478026861"/>
                    </a:ext>
                  </a:extLst>
                </a:gridCol>
              </a:tblGrid>
              <a:tr h="2074212">
                <a:tc>
                  <a:txBody>
                    <a:bodyPr/>
                    <a:lstStyle/>
                    <a:p>
                      <a:endParaRPr lang="sl-S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sl-S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sl-S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6913852"/>
                  </a:ext>
                </a:extLst>
              </a:tr>
              <a:tr h="2074212">
                <a:tc>
                  <a:txBody>
                    <a:bodyPr/>
                    <a:lstStyle/>
                    <a:p>
                      <a:endParaRPr lang="sl-S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sl-S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sl-S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2435822"/>
                  </a:ext>
                </a:extLst>
              </a:tr>
            </a:tbl>
          </a:graphicData>
        </a:graphic>
      </p:graphicFrame>
      <p:pic>
        <p:nvPicPr>
          <p:cNvPr id="8" name="Slika 7"/>
          <p:cNvPicPr/>
          <p:nvPr/>
        </p:nvPicPr>
        <p:blipFill>
          <a:blip r:embed="rId2" cstate="print"/>
          <a:stretch>
            <a:fillRect/>
          </a:stretch>
        </p:blipFill>
        <p:spPr>
          <a:xfrm>
            <a:off x="3335383" y="2682240"/>
            <a:ext cx="1053737" cy="1889760"/>
          </a:xfrm>
          <a:prstGeom prst="rect">
            <a:avLst/>
          </a:prstGeom>
        </p:spPr>
      </p:pic>
      <p:pic>
        <p:nvPicPr>
          <p:cNvPr id="9" name="Slika 8"/>
          <p:cNvPicPr/>
          <p:nvPr/>
        </p:nvPicPr>
        <p:blipFill>
          <a:blip r:embed="rId3" cstate="print"/>
          <a:stretch>
            <a:fillRect/>
          </a:stretch>
        </p:blipFill>
        <p:spPr>
          <a:xfrm>
            <a:off x="6119223" y="2631198"/>
            <a:ext cx="1049382" cy="1663337"/>
          </a:xfrm>
          <a:prstGeom prst="rect">
            <a:avLst/>
          </a:prstGeom>
        </p:spPr>
      </p:pic>
      <p:pic>
        <p:nvPicPr>
          <p:cNvPr id="10" name="Slika 9"/>
          <p:cNvPicPr/>
          <p:nvPr/>
        </p:nvPicPr>
        <p:blipFill>
          <a:blip r:embed="rId4" cstate="print"/>
          <a:stretch>
            <a:fillRect/>
          </a:stretch>
        </p:blipFill>
        <p:spPr>
          <a:xfrm>
            <a:off x="4679020" y="2539758"/>
            <a:ext cx="1150303" cy="923109"/>
          </a:xfrm>
          <a:prstGeom prst="rect">
            <a:avLst/>
          </a:prstGeom>
        </p:spPr>
      </p:pic>
    </p:spTree>
    <p:extLst>
      <p:ext uri="{BB962C8B-B14F-4D97-AF65-F5344CB8AC3E}">
        <p14:creationId xmlns:p14="http://schemas.microsoft.com/office/powerpoint/2010/main" val="3585683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296238" y="1698171"/>
            <a:ext cx="9485644" cy="2677656"/>
          </a:xfrm>
          <a:prstGeom prst="rect">
            <a:avLst/>
          </a:prstGeom>
          <a:noFill/>
        </p:spPr>
        <p:txBody>
          <a:bodyPr wrap="square" rtlCol="0">
            <a:spAutoFit/>
          </a:bodyPr>
          <a:lstStyle/>
          <a:p>
            <a:r>
              <a:rPr lang="sl-SI" sz="2800" dirty="0" smtClean="0"/>
              <a:t>Ker verjamem, da si želiš, da ostane dom v katerem živiš in okolica doma čista in urejena, je čas, da nekaj za to storiš tudi ti. Povprašaj mamico in atija kaj bi lahko naredili in pri čem lahko pomagaš. Skupaj načrtujte delo in polepšajte dom.</a:t>
            </a:r>
          </a:p>
          <a:p>
            <a:endParaRPr lang="sl-SI" sz="2800" dirty="0"/>
          </a:p>
          <a:p>
            <a:endParaRPr lang="sl-SI" sz="2800" dirty="0"/>
          </a:p>
        </p:txBody>
      </p:sp>
      <p:sp>
        <p:nvSpPr>
          <p:cNvPr id="3" name="PoljeZBesedilom 2"/>
          <p:cNvSpPr txBox="1"/>
          <p:nvPr/>
        </p:nvSpPr>
        <p:spPr>
          <a:xfrm>
            <a:off x="2682910" y="673240"/>
            <a:ext cx="8008536" cy="707886"/>
          </a:xfrm>
          <a:prstGeom prst="rect">
            <a:avLst/>
          </a:prstGeom>
          <a:noFill/>
        </p:spPr>
        <p:txBody>
          <a:bodyPr wrap="square" rtlCol="0">
            <a:spAutoFit/>
          </a:bodyPr>
          <a:lstStyle/>
          <a:p>
            <a:r>
              <a:rPr lang="sl-SI" sz="4000" b="1" dirty="0" smtClean="0"/>
              <a:t>ČIŠČENJE DOMA IN OKOLICE </a:t>
            </a:r>
            <a:endParaRPr lang="sl-SI" sz="4000" b="1" dirty="0"/>
          </a:p>
        </p:txBody>
      </p:sp>
      <p:pic>
        <p:nvPicPr>
          <p:cNvPr id="11266" name="Picture 2" descr="happy happyfamgarden twitter - kids gardening clipart PNG imag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10" y="3707843"/>
            <a:ext cx="2376153" cy="24298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oy And Girl Cleaning Living Room Illustration Royalty Fre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545" y="3707843"/>
            <a:ext cx="3037373" cy="242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285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419498" y="1437585"/>
            <a:ext cx="9135292" cy="2246769"/>
          </a:xfrm>
          <a:prstGeom prst="rect">
            <a:avLst/>
          </a:prstGeom>
          <a:noFill/>
        </p:spPr>
        <p:txBody>
          <a:bodyPr wrap="square" rtlCol="0">
            <a:spAutoFit/>
          </a:bodyPr>
          <a:lstStyle/>
          <a:p>
            <a:r>
              <a:rPr lang="sl-SI" sz="2800" dirty="0" smtClean="0"/>
              <a:t>Ob koncu te vabimo, da si ogledaš zelo zanimiv dokumentarec o vodi z naslovom Žejni svet.</a:t>
            </a:r>
          </a:p>
          <a:p>
            <a:endParaRPr lang="sl-SI" sz="2800" dirty="0"/>
          </a:p>
          <a:p>
            <a:r>
              <a:rPr lang="sl-SI" sz="2800" dirty="0">
                <a:hlinkClick r:id="rId2"/>
              </a:rPr>
              <a:t>https://video.arnes.si/portal/asset.zul?id=u24apoMYhLZUWFYpoVs4R1Li</a:t>
            </a:r>
            <a:endParaRPr lang="sl-SI" sz="2800" dirty="0"/>
          </a:p>
        </p:txBody>
      </p:sp>
      <p:sp>
        <p:nvSpPr>
          <p:cNvPr id="3" name="PoljeZBesedilom 2"/>
          <p:cNvSpPr txBox="1"/>
          <p:nvPr/>
        </p:nvSpPr>
        <p:spPr>
          <a:xfrm>
            <a:off x="4554583" y="679269"/>
            <a:ext cx="3605348" cy="707886"/>
          </a:xfrm>
          <a:prstGeom prst="rect">
            <a:avLst/>
          </a:prstGeom>
          <a:noFill/>
        </p:spPr>
        <p:txBody>
          <a:bodyPr wrap="square" rtlCol="0">
            <a:spAutoFit/>
          </a:bodyPr>
          <a:lstStyle/>
          <a:p>
            <a:r>
              <a:rPr lang="sl-SI" sz="4000" b="1" dirty="0" smtClean="0"/>
              <a:t>ŽEJNI SVET</a:t>
            </a:r>
            <a:endParaRPr lang="sl-SI" sz="4000" b="1" dirty="0"/>
          </a:p>
        </p:txBody>
      </p:sp>
      <p:pic>
        <p:nvPicPr>
          <p:cNvPr id="1026" name="Picture 2" descr="4 reasons why people in Africa suffer from a lack of clean wa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257" y="3854170"/>
            <a:ext cx="4035875" cy="2674440"/>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p:cNvSpPr txBox="1"/>
          <p:nvPr/>
        </p:nvSpPr>
        <p:spPr>
          <a:xfrm>
            <a:off x="870857" y="3854170"/>
            <a:ext cx="4641669" cy="2677656"/>
          </a:xfrm>
          <a:prstGeom prst="rect">
            <a:avLst/>
          </a:prstGeom>
          <a:noFill/>
        </p:spPr>
        <p:txBody>
          <a:bodyPr wrap="square" rtlCol="0">
            <a:spAutoFit/>
          </a:bodyPr>
          <a:lstStyle/>
          <a:p>
            <a:r>
              <a:rPr lang="sl-SI" sz="2800" b="1" u="sng" dirty="0" smtClean="0"/>
              <a:t>Oglej si pa naslednje odseke: </a:t>
            </a:r>
          </a:p>
          <a:p>
            <a:pPr marL="514350" indent="-514350">
              <a:buAutoNum type="arabicPeriod"/>
            </a:pPr>
            <a:r>
              <a:rPr lang="sl-SI" sz="2800" dirty="0" smtClean="0"/>
              <a:t>0:00-11:47</a:t>
            </a:r>
          </a:p>
          <a:p>
            <a:pPr marL="514350" indent="-514350">
              <a:buAutoNum type="arabicPeriod"/>
            </a:pPr>
            <a:r>
              <a:rPr lang="sl-SI" sz="2800" dirty="0" smtClean="0"/>
              <a:t>19:00 – 27:30</a:t>
            </a:r>
          </a:p>
          <a:p>
            <a:pPr marL="514350" indent="-514350">
              <a:buAutoNum type="arabicPeriod"/>
            </a:pPr>
            <a:r>
              <a:rPr lang="sl-SI" sz="2800" dirty="0" smtClean="0"/>
              <a:t>37:00-40:30</a:t>
            </a:r>
          </a:p>
          <a:p>
            <a:pPr marL="514350" indent="-514350">
              <a:buAutoNum type="arabicPeriod"/>
            </a:pPr>
            <a:r>
              <a:rPr lang="sl-SI" sz="2800" dirty="0" smtClean="0"/>
              <a:t>46:50-49:00</a:t>
            </a:r>
          </a:p>
          <a:p>
            <a:pPr marL="514350" indent="-514350">
              <a:buAutoNum type="arabicPeriod"/>
            </a:pPr>
            <a:r>
              <a:rPr lang="sl-SI" sz="2800" dirty="0" smtClean="0"/>
              <a:t>1:23:43- 1:24:45</a:t>
            </a:r>
            <a:endParaRPr lang="sl-SI" sz="2800" dirty="0"/>
          </a:p>
        </p:txBody>
      </p:sp>
    </p:spTree>
    <p:extLst>
      <p:ext uri="{BB962C8B-B14F-4D97-AF65-F5344CB8AC3E}">
        <p14:creationId xmlns:p14="http://schemas.microsoft.com/office/powerpoint/2010/main" val="2429209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044839" y="703385"/>
            <a:ext cx="8460712" cy="707886"/>
          </a:xfrm>
          <a:prstGeom prst="rect">
            <a:avLst/>
          </a:prstGeom>
          <a:noFill/>
        </p:spPr>
        <p:txBody>
          <a:bodyPr wrap="square" rtlCol="0">
            <a:spAutoFit/>
          </a:bodyPr>
          <a:lstStyle/>
          <a:p>
            <a:r>
              <a:rPr lang="sl-SI" sz="4000" b="1" dirty="0" smtClean="0"/>
              <a:t>Pokažite nam svoje izdelke in poskuse</a:t>
            </a:r>
            <a:endParaRPr lang="sl-SI" sz="4000" b="1" dirty="0"/>
          </a:p>
        </p:txBody>
      </p:sp>
      <p:sp>
        <p:nvSpPr>
          <p:cNvPr id="3" name="PoljeZBesedilom 2"/>
          <p:cNvSpPr txBox="1"/>
          <p:nvPr/>
        </p:nvSpPr>
        <p:spPr>
          <a:xfrm>
            <a:off x="1108668" y="1697501"/>
            <a:ext cx="10333054" cy="2092881"/>
          </a:xfrm>
          <a:prstGeom prst="rect">
            <a:avLst/>
          </a:prstGeom>
          <a:noFill/>
        </p:spPr>
        <p:txBody>
          <a:bodyPr wrap="square" rtlCol="0">
            <a:spAutoFit/>
          </a:bodyPr>
          <a:lstStyle/>
          <a:p>
            <a:r>
              <a:rPr lang="sl-SI" sz="2800" dirty="0" smtClean="0"/>
              <a:t>Rezultate vašega ustvarjanja in eksperimentiranja (oznako in nasvete za varčevanje vode, strip, slike poskusov ) naložite v </a:t>
            </a:r>
            <a:r>
              <a:rPr lang="sl-SI" sz="2800" dirty="0" err="1" smtClean="0"/>
              <a:t>mapico</a:t>
            </a:r>
            <a:r>
              <a:rPr lang="sl-SI" sz="2800" dirty="0" smtClean="0"/>
              <a:t> NARAVOSLOVNI_DAN_DOMA v spletni učilnici vašega razreda, kamor oddajate dokaze o opravljenem delu.</a:t>
            </a:r>
          </a:p>
          <a:p>
            <a:endParaRPr lang="sl-SI" dirty="0"/>
          </a:p>
        </p:txBody>
      </p:sp>
      <p:pic>
        <p:nvPicPr>
          <p:cNvPr id="2050" name="Picture 2" descr="Adverse Effects of Hard Water And Why Is It Bad For You And You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132" y="3790382"/>
            <a:ext cx="5916125" cy="258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410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3196045" y="714103"/>
            <a:ext cx="6174378" cy="707886"/>
          </a:xfrm>
          <a:prstGeom prst="rect">
            <a:avLst/>
          </a:prstGeom>
          <a:noFill/>
        </p:spPr>
        <p:txBody>
          <a:bodyPr wrap="square" rtlCol="0">
            <a:spAutoFit/>
          </a:bodyPr>
          <a:lstStyle/>
          <a:p>
            <a:r>
              <a:rPr lang="sl-SI" sz="4000" b="1" dirty="0" smtClean="0"/>
              <a:t>OHRANJANJE NARAVE</a:t>
            </a:r>
            <a:endParaRPr lang="sl-SI" sz="4000" b="1" dirty="0"/>
          </a:p>
        </p:txBody>
      </p:sp>
      <p:sp>
        <p:nvSpPr>
          <p:cNvPr id="3" name="PoljeZBesedilom 2"/>
          <p:cNvSpPr txBox="1"/>
          <p:nvPr/>
        </p:nvSpPr>
        <p:spPr>
          <a:xfrm>
            <a:off x="1567544" y="1959427"/>
            <a:ext cx="9962606" cy="2246769"/>
          </a:xfrm>
          <a:prstGeom prst="rect">
            <a:avLst/>
          </a:prstGeom>
          <a:noFill/>
        </p:spPr>
        <p:txBody>
          <a:bodyPr wrap="square" rtlCol="0">
            <a:spAutoFit/>
          </a:bodyPr>
          <a:lstStyle/>
          <a:p>
            <a:r>
              <a:rPr lang="sl-SI" sz="2800" u="sng" dirty="0" smtClean="0"/>
              <a:t>Ohranjanje narave </a:t>
            </a:r>
            <a:r>
              <a:rPr lang="sl-SI" sz="2800" dirty="0" smtClean="0"/>
              <a:t>si </a:t>
            </a:r>
            <a:r>
              <a:rPr lang="sl-SI" sz="2800" dirty="0"/>
              <a:t>prizadeva za ohranjanje in varovanje </a:t>
            </a:r>
            <a:r>
              <a:rPr lang="sl-SI" sz="2800" dirty="0" smtClean="0"/>
              <a:t>ekosistemov in </a:t>
            </a:r>
            <a:r>
              <a:rPr lang="sl-SI" sz="2800" dirty="0"/>
              <a:t>vseh vrst živih bitij v njem. Zajema predvsem omejitev nekaterih človekovih dejavnosti.</a:t>
            </a:r>
            <a:br>
              <a:rPr lang="sl-SI" sz="2800" dirty="0"/>
            </a:br>
            <a:r>
              <a:rPr lang="sl-SI" sz="2800" dirty="0"/>
              <a:t/>
            </a:r>
            <a:br>
              <a:rPr lang="sl-SI" sz="2800" dirty="0"/>
            </a:br>
            <a:endParaRPr lang="sl-SI" sz="2800" dirty="0"/>
          </a:p>
        </p:txBody>
      </p:sp>
      <p:pic>
        <p:nvPicPr>
          <p:cNvPr id="3074" name="Picture 2" descr="Projekt Eco karst: ohranjanje narave iz spodbujanje podjetništv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469" y="3896959"/>
            <a:ext cx="4500290" cy="25289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azmišljaš o varstvu okolja in ohranjanju narave? - Radio Od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275" y="3896959"/>
            <a:ext cx="3795757" cy="252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836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513805" y="705394"/>
            <a:ext cx="6122127" cy="4678204"/>
          </a:xfrm>
          <a:prstGeom prst="rect">
            <a:avLst/>
          </a:prstGeom>
          <a:noFill/>
        </p:spPr>
        <p:txBody>
          <a:bodyPr wrap="square" rtlCol="0">
            <a:spAutoFit/>
          </a:bodyPr>
          <a:lstStyle/>
          <a:p>
            <a:r>
              <a:rPr lang="sl-SI" sz="2800" u="sng" dirty="0"/>
              <a:t>Varstvo </a:t>
            </a:r>
            <a:r>
              <a:rPr lang="sl-SI" sz="2800" u="sng" dirty="0" smtClean="0"/>
              <a:t>okolja</a:t>
            </a:r>
            <a:r>
              <a:rPr lang="sl-SI" sz="2800" dirty="0" smtClean="0"/>
              <a:t> je </a:t>
            </a:r>
            <a:r>
              <a:rPr lang="sl-SI" sz="2800" dirty="0"/>
              <a:t>širši pojem, saj zajema vse okolje </a:t>
            </a:r>
            <a:r>
              <a:rPr lang="sl-SI" sz="2800" dirty="0" smtClean="0"/>
              <a:t>in </a:t>
            </a:r>
            <a:r>
              <a:rPr lang="sl-SI" sz="2800" dirty="0"/>
              <a:t>dejavnosti v njem. Namen je preprečitev in zmanjšanje obremenjevanja okolja, zmanjšanje rabe virov, opuščanje in nadomeščanje okolju nevarnih snovi ter odpravljanje posledic obremenjevanja okolja. Merila, po katerih se ravnamo so človekovo zdravje, počutje in preživetje ter zdravje in počutje vseh drugih živih bitij.</a:t>
            </a:r>
          </a:p>
          <a:p>
            <a:endParaRPr lang="sl-SI" dirty="0"/>
          </a:p>
        </p:txBody>
      </p:sp>
      <p:pic>
        <p:nvPicPr>
          <p:cNvPr id="4098" name="Picture 2" descr="TEHNIŠKO VARSTVO OKOLJA | Kemija na SSK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2319" y="2656364"/>
            <a:ext cx="4130641" cy="361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713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245324" y="984068"/>
            <a:ext cx="9762309" cy="2092881"/>
          </a:xfrm>
          <a:prstGeom prst="rect">
            <a:avLst/>
          </a:prstGeom>
          <a:noFill/>
        </p:spPr>
        <p:txBody>
          <a:bodyPr wrap="square" rtlCol="0">
            <a:spAutoFit/>
          </a:bodyPr>
          <a:lstStyle/>
          <a:p>
            <a:r>
              <a:rPr lang="sl-SI" sz="2800" dirty="0"/>
              <a:t>Človek z nekaterimi svojimi dejavnostmi ogroža številna druga živa bitja in tudi sebe. Pri tem izrablja neobnovljive vire (npr. fosilna goriva) ali preveč izrablja obnovljive vire oz. jih izrablja hitreje, kot se obnavljajo (npr. pretiran izlov rib, pretirana sečnja gozdov). </a:t>
            </a:r>
            <a:endParaRPr lang="sl-SI" sz="2800" dirty="0" smtClean="0"/>
          </a:p>
          <a:p>
            <a:endParaRPr lang="sl-SI" dirty="0"/>
          </a:p>
        </p:txBody>
      </p:sp>
      <p:pic>
        <p:nvPicPr>
          <p:cNvPr id="1026" name="Picture 2" descr="Bomo jedli meduze, ribolov pa bo nadomestil meduzolov? - RTVSLO.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006" y="3599464"/>
            <a:ext cx="3622674" cy="2713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nanstveniki: Novi brazilski predsednik ogroža obstoj tropskeg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611" y="3599464"/>
            <a:ext cx="3998414" cy="266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773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105989" y="870858"/>
            <a:ext cx="9509760" cy="2246769"/>
          </a:xfrm>
          <a:prstGeom prst="rect">
            <a:avLst/>
          </a:prstGeom>
          <a:noFill/>
        </p:spPr>
        <p:txBody>
          <a:bodyPr wrap="square" rtlCol="0">
            <a:spAutoFit/>
          </a:bodyPr>
          <a:lstStyle/>
          <a:p>
            <a:r>
              <a:rPr lang="sl-SI" sz="2800" dirty="0"/>
              <a:t>Pri številnih človekovih dejavnostih nastajajo tudi snovi, ki se razgrajujejo zelo dolgo (npr. nekatere vrste plastike in radioaktivni odpadki). Zato je smotrno, da okolje varujemo in omejimo tiste dejavnosti človeka, ki so za naravo in okolje škodljivi. Človekov vpliv na okolje je </a:t>
            </a:r>
            <a:r>
              <a:rPr lang="sl-SI" sz="2800" b="1" dirty="0"/>
              <a:t>neposreden </a:t>
            </a:r>
            <a:r>
              <a:rPr lang="sl-SI" sz="2800" dirty="0"/>
              <a:t>in </a:t>
            </a:r>
            <a:r>
              <a:rPr lang="sl-SI" sz="2800" b="1" dirty="0"/>
              <a:t>posreden</a:t>
            </a:r>
            <a:r>
              <a:rPr lang="sl-SI" sz="2800" dirty="0"/>
              <a:t>.</a:t>
            </a:r>
          </a:p>
        </p:txBody>
      </p:sp>
      <p:pic>
        <p:nvPicPr>
          <p:cNvPr id="2052" name="Picture 4" descr="Nas bodo plastike rešile gosenice? - EkoGLO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372" y="3423255"/>
            <a:ext cx="3832769" cy="25551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lastična vrečka, ki jo potrebujemo le nekaj minut, razpada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725" y="3423255"/>
            <a:ext cx="4546024" cy="255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45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98656" y="1326382"/>
            <a:ext cx="8239648" cy="2677656"/>
          </a:xfrm>
          <a:prstGeom prst="rect">
            <a:avLst/>
          </a:prstGeom>
          <a:noFill/>
        </p:spPr>
        <p:txBody>
          <a:bodyPr wrap="square" rtlCol="0">
            <a:spAutoFit/>
          </a:bodyPr>
          <a:lstStyle/>
          <a:p>
            <a:r>
              <a:rPr lang="sl-SI" sz="2800" dirty="0" smtClean="0"/>
              <a:t>Vodo najdemo skoraj povsod na Zemlji in je potrebna za vse oblike življenja. </a:t>
            </a:r>
          </a:p>
          <a:p>
            <a:endParaRPr lang="sl-SI" sz="2800" dirty="0"/>
          </a:p>
          <a:p>
            <a:r>
              <a:rPr lang="sl-SI" sz="2800" dirty="0" smtClean="0"/>
              <a:t>Poznamo jo v treh oblikah: -Tekoči </a:t>
            </a:r>
            <a:endParaRPr lang="sl-SI" sz="2800" dirty="0"/>
          </a:p>
          <a:p>
            <a:r>
              <a:rPr lang="sl-SI" sz="2800" dirty="0" smtClean="0"/>
              <a:t>                                                - Trdni</a:t>
            </a:r>
          </a:p>
          <a:p>
            <a:r>
              <a:rPr lang="sl-SI" sz="2800" dirty="0"/>
              <a:t> </a:t>
            </a:r>
            <a:r>
              <a:rPr lang="sl-SI" sz="2800" dirty="0" smtClean="0"/>
              <a:t>                                               - Plinasti</a:t>
            </a:r>
            <a:endParaRPr lang="sl-SI" sz="2800" dirty="0"/>
          </a:p>
        </p:txBody>
      </p:sp>
      <p:pic>
        <p:nvPicPr>
          <p:cNvPr id="2050" name="Picture 2" descr="Ice, Ice, Baby – Clear Lake, Iow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4337056" y="4834460"/>
            <a:ext cx="3376247" cy="16656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y love affair with hot water | Island Institu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1243" y="3593570"/>
            <a:ext cx="3150193" cy="18530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unning Water- Needs Vs Wants | Penniless Paren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03" y="3656204"/>
            <a:ext cx="2356513" cy="2356513"/>
          </a:xfrm>
          <a:prstGeom prst="rect">
            <a:avLst/>
          </a:prstGeom>
          <a:noFill/>
          <a:extLst>
            <a:ext uri="{909E8E84-426E-40DD-AFC4-6F175D3DCCD1}">
              <a14:hiddenFill xmlns:a14="http://schemas.microsoft.com/office/drawing/2010/main">
                <a:solidFill>
                  <a:srgbClr val="FFFFFF"/>
                </a:solidFill>
              </a14:hiddenFill>
            </a:ext>
          </a:extLst>
        </p:spPr>
      </p:pic>
      <p:sp>
        <p:nvSpPr>
          <p:cNvPr id="3" name="PoljeZBesedilom 2"/>
          <p:cNvSpPr txBox="1"/>
          <p:nvPr/>
        </p:nvSpPr>
        <p:spPr>
          <a:xfrm>
            <a:off x="5004080" y="391113"/>
            <a:ext cx="3737987" cy="707886"/>
          </a:xfrm>
          <a:prstGeom prst="rect">
            <a:avLst/>
          </a:prstGeom>
          <a:noFill/>
        </p:spPr>
        <p:txBody>
          <a:bodyPr wrap="square" rtlCol="0">
            <a:spAutoFit/>
          </a:bodyPr>
          <a:lstStyle/>
          <a:p>
            <a:r>
              <a:rPr lang="sl-SI" sz="4000" b="1" dirty="0" smtClean="0"/>
              <a:t>VODA</a:t>
            </a:r>
            <a:endParaRPr lang="sl-SI" sz="4000" b="1" dirty="0"/>
          </a:p>
        </p:txBody>
      </p:sp>
    </p:spTree>
    <p:extLst>
      <p:ext uri="{BB962C8B-B14F-4D97-AF65-F5344CB8AC3E}">
        <p14:creationId xmlns:p14="http://schemas.microsoft.com/office/powerpoint/2010/main" val="3405910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517301" y="964642"/>
            <a:ext cx="8922936" cy="5262979"/>
          </a:xfrm>
          <a:prstGeom prst="rect">
            <a:avLst/>
          </a:prstGeom>
          <a:noFill/>
        </p:spPr>
        <p:txBody>
          <a:bodyPr wrap="square" rtlCol="0">
            <a:spAutoFit/>
          </a:bodyPr>
          <a:lstStyle/>
          <a:p>
            <a:r>
              <a:rPr lang="sl-SI" sz="2800" dirty="0"/>
              <a:t>Voda ima odločilno vlogo v rastlinskem in živalskem svetu, saj brez nje ne more živeti nobeno živo bitje</a:t>
            </a:r>
            <a:r>
              <a:rPr lang="sl-SI" sz="2800" dirty="0" smtClean="0"/>
              <a:t>.</a:t>
            </a:r>
          </a:p>
          <a:p>
            <a:endParaRPr lang="sl-SI" sz="2800" dirty="0" smtClean="0"/>
          </a:p>
          <a:p>
            <a:endParaRPr lang="sl-SI" sz="2800" dirty="0"/>
          </a:p>
          <a:p>
            <a:endParaRPr lang="sl-SI" sz="2800" dirty="0" smtClean="0"/>
          </a:p>
          <a:p>
            <a:endParaRPr lang="sl-SI" sz="2800" dirty="0"/>
          </a:p>
          <a:p>
            <a:endParaRPr lang="sl-SI" sz="2800" dirty="0" smtClean="0"/>
          </a:p>
          <a:p>
            <a:endParaRPr lang="sl-SI" sz="2800" dirty="0"/>
          </a:p>
          <a:p>
            <a:endParaRPr lang="sl-SI" sz="2800" dirty="0"/>
          </a:p>
          <a:p>
            <a:r>
              <a:rPr lang="sl-SI" sz="2800" dirty="0" smtClean="0"/>
              <a:t> </a:t>
            </a:r>
            <a:r>
              <a:rPr lang="sl-SI" sz="2800" dirty="0"/>
              <a:t>Poleg tega je voda sestavni del vseh živih bitij. Človeško telo na primer, </a:t>
            </a:r>
            <a:r>
              <a:rPr lang="sl-SI" sz="2800" dirty="0" smtClean="0"/>
              <a:t>vsebuje 60 </a:t>
            </a:r>
            <a:r>
              <a:rPr lang="sl-SI" sz="2800" dirty="0"/>
              <a:t>- 70 % vode, nekatere rastline pa celo več kot 90</a:t>
            </a:r>
            <a:r>
              <a:rPr lang="sl-SI" sz="2800" dirty="0" smtClean="0"/>
              <a:t>%.</a:t>
            </a:r>
            <a:endParaRPr lang="sl-SI" sz="2800" dirty="0"/>
          </a:p>
        </p:txBody>
      </p:sp>
      <p:pic>
        <p:nvPicPr>
          <p:cNvPr id="3074" name="Picture 2" descr="BBC - Earth - Are swarms of jellyfish taking over the oc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977" y="2054659"/>
            <a:ext cx="4521583" cy="254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040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08220" y="1075174"/>
            <a:ext cx="9033468" cy="1815882"/>
          </a:xfrm>
          <a:prstGeom prst="rect">
            <a:avLst/>
          </a:prstGeom>
          <a:noFill/>
        </p:spPr>
        <p:txBody>
          <a:bodyPr wrap="square" rtlCol="0">
            <a:spAutoFit/>
          </a:bodyPr>
          <a:lstStyle/>
          <a:p>
            <a:r>
              <a:rPr lang="sl-SI" sz="2800" dirty="0"/>
              <a:t>Voda kroži skozi telo živega bitja. Ljudje jo dobimo s hrano in pijačo, izločamo pa s sečem, izdihanim zrakom in znojem</a:t>
            </a:r>
            <a:r>
              <a:rPr lang="sl-SI" sz="2800" dirty="0" smtClean="0"/>
              <a:t>.</a:t>
            </a:r>
          </a:p>
          <a:p>
            <a:endParaRPr lang="sl-SI" sz="2800" dirty="0"/>
          </a:p>
          <a:p>
            <a:r>
              <a:rPr lang="sl-SI" sz="2800" dirty="0" smtClean="0"/>
              <a:t>Podobno </a:t>
            </a:r>
            <a:r>
              <a:rPr lang="sl-SI" sz="2800" dirty="0"/>
              <a:t>velja za nekatere živali.</a:t>
            </a:r>
          </a:p>
        </p:txBody>
      </p:sp>
      <p:pic>
        <p:nvPicPr>
          <p:cNvPr id="4098" name="Picture 2" descr="drinking-water | ERUDIO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8671" y="3211706"/>
            <a:ext cx="4672484" cy="303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378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2077</TotalTime>
  <Words>873</Words>
  <Application>Microsoft Office PowerPoint</Application>
  <PresentationFormat>Širokozaslonsko</PresentationFormat>
  <Paragraphs>109</Paragraphs>
  <Slides>23</Slides>
  <Notes>0</Notes>
  <HiddenSlides>0</HiddenSlides>
  <MMClips>4</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23</vt:i4>
      </vt:variant>
    </vt:vector>
  </HeadingPairs>
  <TitlesOfParts>
    <vt:vector size="29" baseType="lpstr">
      <vt:lpstr>Arial</vt:lpstr>
      <vt:lpstr>Calibri</vt:lpstr>
      <vt:lpstr>Calibri Light</vt:lpstr>
      <vt:lpstr>Times New Roman</vt:lpstr>
      <vt:lpstr>Verdana</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Uporabnik sistema Windows</dc:creator>
  <cp:lastModifiedBy>Uporabnik sistema Windows</cp:lastModifiedBy>
  <cp:revision>31</cp:revision>
  <dcterms:created xsi:type="dcterms:W3CDTF">2020-04-11T20:05:26Z</dcterms:created>
  <dcterms:modified xsi:type="dcterms:W3CDTF">2020-04-19T06:01:54Z</dcterms:modified>
</cp:coreProperties>
</file>